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61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6" r:id="rId14"/>
    <p:sldId id="285" r:id="rId15"/>
    <p:sldId id="287" r:id="rId16"/>
    <p:sldId id="292" r:id="rId17"/>
    <p:sldId id="288" r:id="rId18"/>
    <p:sldId id="289" r:id="rId19"/>
    <p:sldId id="290" r:id="rId20"/>
    <p:sldId id="291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9797"/>
    <a:srgbClr val="FF6969"/>
    <a:srgbClr val="FF4747"/>
    <a:srgbClr val="FF6D6D"/>
    <a:srgbClr val="FF3300"/>
    <a:srgbClr val="4785EA"/>
    <a:srgbClr val="276DE6"/>
    <a:srgbClr val="CCDFE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11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05/02/2025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datasets/asaniczka/mammals-image-classification-dataset-45-animals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0000" flipV="1">
            <a:off x="3178020" y="-3191951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780157"/>
            <a:ext cx="1085559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Image Super-Resolution</a:t>
            </a:r>
            <a:endParaRPr lang="it-IT" sz="54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Digital Signal and Image Management Project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University of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Francesco Cavallini 920835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673D1-BDD5-8FC1-3B7A-685B7182E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09E9530-22AB-2A6B-1E91-662DAFE87A6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3B0947F-6832-D3F6-1EFB-CDB49A12AE1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509A39-0F2C-EF66-B697-9EDD8A655D9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5F68F1-77B1-0D5E-9340-0107444E454A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9347B06-109B-C8CF-7349-C11DA8A1A80E}"/>
              </a:ext>
            </a:extLst>
          </p:cNvPr>
          <p:cNvSpPr txBox="1"/>
          <p:nvPr/>
        </p:nvSpPr>
        <p:spPr>
          <a:xfrm>
            <a:off x="1993328" y="1124511"/>
            <a:ext cx="93757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Terrible</a:t>
            </a:r>
            <a:r>
              <a:rPr lang="it-IT" dirty="0"/>
              <a:t> </a:t>
            </a:r>
            <a:r>
              <a:rPr lang="it-IT" dirty="0" err="1"/>
              <a:t>peformance</a:t>
            </a:r>
            <a:r>
              <a:rPr lang="it-IT" dirty="0"/>
              <a:t> on the KD-Tree: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12,14%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ANMRR: 0.88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Even</a:t>
            </a:r>
            <a:r>
              <a:rPr lang="it-IT" dirty="0"/>
              <a:t> the </a:t>
            </a:r>
            <a:r>
              <a:rPr lang="it-IT" b="1" dirty="0"/>
              <a:t>best classes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good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b="1" dirty="0" err="1"/>
              <a:t>worst</a:t>
            </a:r>
            <a:r>
              <a:rPr lang="it-IT" b="1" dirty="0"/>
              <a:t> classes </a:t>
            </a:r>
            <a:r>
              <a:rPr lang="it-IT" dirty="0"/>
              <a:t>are </a:t>
            </a: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retrieved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CC3563F3-AE1F-A69E-6264-170FD20EF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921176"/>
              </p:ext>
            </p:extLst>
          </p:nvPr>
        </p:nvGraphicFramePr>
        <p:xfrm>
          <a:off x="1648708" y="2193795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mantee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polar_bear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dolphin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8684EFF-3B2D-AFE9-D28F-DBB85D807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877407"/>
              </p:ext>
            </p:extLst>
          </p:nvPr>
        </p:nvGraphicFramePr>
        <p:xfrm>
          <a:off x="6497336" y="2193795"/>
          <a:ext cx="4168331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246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Mongoose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Rhinoceros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Opossum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Squirrel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5EDDAFA9-E3FE-52E5-5BA3-9ED13E97D0C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581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5527B-DC25-1DE3-CBEB-7A973AD31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8FAEDF3-D5BD-A133-01A7-C72172A5787F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C5CF6F5-A6F1-E9A9-5F16-EF844ECBA45B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9A663D9-43C9-177A-2184-3333ADCD2D8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8D1A1C-89B3-C4EC-48C5-0C665B438E23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Fine-</a:t>
            </a:r>
            <a:r>
              <a:rPr lang="it-IT" sz="4800" b="1" dirty="0" err="1">
                <a:solidFill>
                  <a:srgbClr val="FF0000"/>
                </a:solidFill>
              </a:rPr>
              <a:t>Tuned</a:t>
            </a:r>
            <a:r>
              <a:rPr lang="it-IT" sz="4800" b="1" dirty="0">
                <a:solidFill>
                  <a:srgbClr val="FF0000"/>
                </a:solidFill>
              </a:rPr>
              <a:t> 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8FDAFA0-4466-354B-BF06-F3E5003963EC}"/>
              </a:ext>
            </a:extLst>
          </p:cNvPr>
          <p:cNvSpPr txBox="1"/>
          <p:nvPr/>
        </p:nvSpPr>
        <p:spPr>
          <a:xfrm>
            <a:off x="1993328" y="1124511"/>
            <a:ext cx="93757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Same </a:t>
            </a:r>
            <a:r>
              <a:rPr lang="it-IT" dirty="0" err="1"/>
              <a:t>structure</a:t>
            </a:r>
            <a:r>
              <a:rPr lang="it-IT" dirty="0"/>
              <a:t> of the Siamese Network (</a:t>
            </a: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Encoder network: MobileNetV2</a:t>
            </a:r>
            <a:r>
              <a:rPr lang="it-IT" dirty="0"/>
              <a:t> with no </a:t>
            </a:r>
            <a:r>
              <a:rPr lang="it-IT" dirty="0" err="1"/>
              <a:t>freeze</a:t>
            </a:r>
            <a:r>
              <a:rPr lang="it-IT" dirty="0"/>
              <a:t> or </a:t>
            </a:r>
            <a:r>
              <a:rPr lang="it-IT" dirty="0" err="1"/>
              <a:t>added</a:t>
            </a:r>
            <a:r>
              <a:rPr lang="it-IT" dirty="0"/>
              <a:t> </a:t>
            </a:r>
            <a:r>
              <a:rPr lang="it-IT" dirty="0" err="1"/>
              <a:t>layer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Fine-tuning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training a bit model from scratch to </a:t>
            </a:r>
            <a:r>
              <a:rPr lang="it-IT" dirty="0" err="1"/>
              <a:t>have</a:t>
            </a:r>
            <a:r>
              <a:rPr lang="it-IT" dirty="0"/>
              <a:t> a «hot start»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Much </a:t>
            </a:r>
            <a:r>
              <a:rPr lang="it-IT" dirty="0" err="1"/>
              <a:t>better</a:t>
            </a:r>
            <a:r>
              <a:rPr lang="it-IT" dirty="0"/>
              <a:t> learning </a:t>
            </a:r>
            <a:r>
              <a:rPr lang="it-IT" dirty="0" err="1"/>
              <a:t>process</a:t>
            </a:r>
            <a:endParaRPr lang="it-I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5AB1A24-0A36-4899-5D21-636F9ABCF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69" y="2079210"/>
            <a:ext cx="5499262" cy="357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A3BC039-8B58-4083-E336-5A18333205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3344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53B68-5508-B7E8-51CC-A0C3A481D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F0E97A3-F6BA-0643-42AD-85BFB70EF194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FB70B4F-D728-0D0F-DB84-177B4FAF1C7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681B1D1-01C0-DE2A-4BB4-0E37020861A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30C481B-0CA5-0297-5C67-4344020BFB1F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FT 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2D82BF-2ADB-D431-EC1F-0A5FB15DE007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Performance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first </a:t>
            </a:r>
            <a:r>
              <a:rPr lang="it-IT" dirty="0" err="1"/>
              <a:t>method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83,80% (</a:t>
            </a:r>
            <a:r>
              <a:rPr lang="it-IT" dirty="0" err="1"/>
              <a:t>was</a:t>
            </a:r>
            <a:r>
              <a:rPr lang="it-IT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0.40 (</a:t>
            </a:r>
            <a:r>
              <a:rPr lang="it-IT" dirty="0" err="1"/>
              <a:t>was</a:t>
            </a:r>
            <a:r>
              <a:rPr lang="it-IT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on the top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on the </a:t>
            </a:r>
            <a:r>
              <a:rPr lang="it-IT" dirty="0" err="1"/>
              <a:t>worst</a:t>
            </a:r>
            <a:r>
              <a:rPr lang="it-IT" dirty="0"/>
              <a:t> classes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1C693D0-E09A-9A46-264F-22AC69D0C74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BB7B8F52-C930-37D5-3CD6-C5321E79A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09566"/>
              </p:ext>
            </p:extLst>
          </p:nvPr>
        </p:nvGraphicFramePr>
        <p:xfrm>
          <a:off x="1577001" y="2239768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946965E1-E039-1BBC-A936-1CF7ADD5B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083591"/>
              </p:ext>
            </p:extLst>
          </p:nvPr>
        </p:nvGraphicFramePr>
        <p:xfrm>
          <a:off x="6466811" y="2239767"/>
          <a:ext cx="4182238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38568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2244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97699-6B9D-6E43-B26C-CCFB4C58B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A8D86A8-88FA-B46D-4C55-79E85276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855082-E0DD-7C74-5296-FC2EAE4304D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Comparison</a:t>
            </a:r>
            <a:r>
              <a:rPr lang="it-IT" sz="8800" b="1" dirty="0">
                <a:solidFill>
                  <a:schemeClr val="bg1"/>
                </a:solidFill>
              </a:rPr>
              <a:t> and Combination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723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28956-EC35-F241-EBC8-A19D2E8B4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10CC9FD-952F-D211-4D9B-0F2AAABA9F6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EA964E-4C02-ED56-8394-ECBD3A9732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3503D-993E-9E22-FFFE-0D6F6B10641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4A842FC-F236-9A09-AF58-B3BC033CC673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Comparing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A9605-F458-77C8-DD08-BE8240CAFEEA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Comparison</a:t>
            </a:r>
            <a:r>
              <a:rPr lang="it-IT" dirty="0"/>
              <a:t> </a:t>
            </a:r>
            <a:r>
              <a:rPr lang="it-IT" dirty="0" err="1"/>
              <a:t>dataframe</a:t>
            </a:r>
            <a:r>
              <a:rPr lang="it-IT" dirty="0"/>
              <a:t> created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F1-Score delta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</a:t>
            </a:r>
            <a:r>
              <a:rPr lang="it-IT" b="1" dirty="0"/>
              <a:t>delta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delta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b="1" dirty="0" err="1"/>
              <a:t>favors</a:t>
            </a:r>
            <a:r>
              <a:rPr lang="it-IT" b="1" dirty="0"/>
              <a:t> the first </a:t>
            </a:r>
            <a:r>
              <a:rPr lang="it-IT" b="1" dirty="0" err="1"/>
              <a:t>method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Few</a:t>
            </a:r>
            <a:r>
              <a:rPr lang="it-IT" b="1" dirty="0"/>
              <a:t> classes favor the second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 err="1"/>
              <a:t>slightly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DC8BF42-76E6-B979-3C5C-084DBCFFAC13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BF05680-8469-7062-7615-436E9F8DFA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07831"/>
              </p:ext>
            </p:extLst>
          </p:nvPr>
        </p:nvGraphicFramePr>
        <p:xfrm>
          <a:off x="1612329" y="2309779"/>
          <a:ext cx="4010788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camel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tapir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horse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1B238882-14B3-9431-742E-CE5C7D95F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156274"/>
              </p:ext>
            </p:extLst>
          </p:nvPr>
        </p:nvGraphicFramePr>
        <p:xfrm>
          <a:off x="6047780" y="2309779"/>
          <a:ext cx="4757294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199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highland_cattle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vampire_bat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african_elephant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748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F034D-C598-1107-3701-C4FAF7F4A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E4B2D9D-7BA5-AABA-69AC-584378D7D488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60B188D-4E9D-C676-70A9-BB362EA8135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4F7345F-1357-4922-7FD3-5F2CE01203D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D85D12-1DAA-8674-E780-0F2672DD3A04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Combining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E7770E-B04C-0587-4846-AE2173FC8F62}"/>
              </a:ext>
            </a:extLst>
          </p:cNvPr>
          <p:cNvSpPr txBox="1"/>
          <p:nvPr/>
        </p:nvSpPr>
        <p:spPr>
          <a:xfrm>
            <a:off x="1993328" y="1124511"/>
            <a:ext cx="93757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Attempt</a:t>
            </a:r>
            <a:r>
              <a:rPr lang="it-IT" dirty="0"/>
              <a:t> to </a:t>
            </a:r>
            <a:r>
              <a:rPr lang="it-IT" dirty="0" err="1"/>
              <a:t>improve</a:t>
            </a:r>
            <a:r>
              <a:rPr lang="it-IT" dirty="0"/>
              <a:t> the performance by </a:t>
            </a:r>
            <a:r>
              <a:rPr lang="it-IT" b="1" dirty="0" err="1"/>
              <a:t>combining</a:t>
            </a:r>
            <a:r>
              <a:rPr lang="it-IT" b="1" dirty="0"/>
              <a:t> the two best </a:t>
            </a:r>
            <a:r>
              <a:rPr lang="it-IT" b="1" dirty="0" err="1"/>
              <a:t>methods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Normalize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array of feature arrays </a:t>
            </a:r>
            <a:r>
              <a:rPr lang="it-IT" dirty="0" err="1"/>
              <a:t>between</a:t>
            </a:r>
            <a:r>
              <a:rPr lang="it-IT" dirty="0"/>
              <a:t> 0 and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Concatenate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feature array (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twice</a:t>
            </a:r>
            <a:r>
              <a:rPr lang="it-IT" dirty="0"/>
              <a:t> the size)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Define</a:t>
            </a:r>
            <a:r>
              <a:rPr lang="it-IT" dirty="0"/>
              <a:t> a new KD-Tree with the new feature arrays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Test the KD-Tree with k=3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87.09%		&lt;-- </a:t>
            </a:r>
            <a:r>
              <a:rPr lang="it-IT" dirty="0" err="1"/>
              <a:t>was</a:t>
            </a:r>
            <a:r>
              <a:rPr lang="it-IT" dirty="0"/>
              <a:t> 86,20%	and	83,80%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0.39		&lt;-- </a:t>
            </a:r>
            <a:r>
              <a:rPr lang="it-IT" dirty="0" err="1"/>
              <a:t>was</a:t>
            </a:r>
            <a:r>
              <a:rPr lang="it-IT" dirty="0"/>
              <a:t> 0.39	and	0.40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 err="1"/>
              <a:t>Slight</a:t>
            </a:r>
            <a:r>
              <a:rPr lang="it-IT" dirty="0"/>
              <a:t> performance </a:t>
            </a:r>
            <a:r>
              <a:rPr lang="it-IT" dirty="0" err="1"/>
              <a:t>increase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35ACDC3-DB4C-B5C9-147A-3F900AF5915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A3500C8-8020-F90A-04FD-C9F8EE3D7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37838"/>
              </p:ext>
            </p:extLst>
          </p:nvPr>
        </p:nvGraphicFramePr>
        <p:xfrm>
          <a:off x="1331469" y="3817320"/>
          <a:ext cx="4402900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59230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koala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F72B4B21-6521-84F4-7F6F-4D1E9AF9D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47880"/>
              </p:ext>
            </p:extLst>
          </p:nvPr>
        </p:nvGraphicFramePr>
        <p:xfrm>
          <a:off x="6180097" y="3817320"/>
          <a:ext cx="4373309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29639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water_buffalo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6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1DE5B-1DE4-AA2F-8DEE-DCA705738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3C670E8-4B57-1E06-1C86-BEB8E10A69B4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B08248-7285-817D-23F7-6C306D35C302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427BC71-0FD3-5329-62CC-3F165D35D6EF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01C289F-441B-5824-76E2-26EB95715DF0}"/>
              </a:ext>
            </a:extLst>
          </p:cNvPr>
          <p:cNvSpPr txBox="1"/>
          <p:nvPr/>
        </p:nvSpPr>
        <p:spPr>
          <a:xfrm>
            <a:off x="1648707" y="131871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First </a:t>
            </a:r>
            <a:r>
              <a:rPr lang="it-IT" sz="4800" b="1" dirty="0" err="1">
                <a:solidFill>
                  <a:srgbClr val="FF0000"/>
                </a:solidFill>
              </a:rPr>
              <a:t>method</a:t>
            </a:r>
            <a:r>
              <a:rPr lang="it-IT" sz="4800" b="1" dirty="0">
                <a:solidFill>
                  <a:srgbClr val="FF0000"/>
                </a:solidFill>
              </a:rPr>
              <a:t> vs </a:t>
            </a:r>
            <a:r>
              <a:rPr lang="it-IT" sz="4800" b="1" dirty="0" err="1">
                <a:solidFill>
                  <a:srgbClr val="FF0000"/>
                </a:solidFill>
              </a:rPr>
              <a:t>Combined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6B53FFA-6A1C-1981-20A3-78D4F8655B57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A386FD6D-0193-917A-3C04-B6B933CE72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054804"/>
              </p:ext>
            </p:extLst>
          </p:nvPr>
        </p:nvGraphicFramePr>
        <p:xfrm>
          <a:off x="1331469" y="4059909"/>
          <a:ext cx="4402900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59230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koala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6340508D-F7B4-1EC6-FFBF-70B74EAD7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251774"/>
              </p:ext>
            </p:extLst>
          </p:nvPr>
        </p:nvGraphicFramePr>
        <p:xfrm>
          <a:off x="6180097" y="4059909"/>
          <a:ext cx="4373309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29639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water_buffalo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545A3C8C-BF29-9A06-A61B-82BFE919F9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878856"/>
              </p:ext>
            </p:extLst>
          </p:nvPr>
        </p:nvGraphicFramePr>
        <p:xfrm>
          <a:off x="1331469" y="1273344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B48631EA-F920-595B-408D-74151A5A9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888469"/>
              </p:ext>
            </p:extLst>
          </p:nvPr>
        </p:nvGraphicFramePr>
        <p:xfrm>
          <a:off x="6370571" y="1292005"/>
          <a:ext cx="391712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2B566AA-2234-4F34-35FC-6E48B4055197}"/>
              </a:ext>
            </a:extLst>
          </p:cNvPr>
          <p:cNvSpPr txBox="1"/>
          <p:nvPr/>
        </p:nvSpPr>
        <p:spPr>
          <a:xfrm>
            <a:off x="1420525" y="813574"/>
            <a:ext cx="8164543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First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 err="1"/>
              <a:t>results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Combined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is the </a:t>
            </a:r>
            <a:r>
              <a:rPr lang="it-IT" dirty="0" err="1"/>
              <a:t>slight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in performance for the </a:t>
            </a:r>
            <a:r>
              <a:rPr lang="it-IT" b="1" dirty="0" err="1"/>
              <a:t>worst</a:t>
            </a:r>
            <a:r>
              <a:rPr lang="it-IT" b="1" dirty="0"/>
              <a:t> classes</a:t>
            </a:r>
          </a:p>
        </p:txBody>
      </p:sp>
    </p:spTree>
    <p:extLst>
      <p:ext uri="{BB962C8B-B14F-4D97-AF65-F5344CB8AC3E}">
        <p14:creationId xmlns:p14="http://schemas.microsoft.com/office/powerpoint/2010/main" val="1105535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709A1-1B90-90D9-A051-E2312A8B6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36E02429-F50F-01A5-31D5-F5EFBB94225D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17FE041-AF5F-9538-69EC-3ED258CAE4D0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A087353-E08E-5214-4436-2A800273F6B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CB73C5A-A591-A4BF-EC27-84BFFE8683EC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Evaluating</a:t>
            </a:r>
            <a:r>
              <a:rPr lang="it-IT" sz="4800" b="1" dirty="0">
                <a:solidFill>
                  <a:srgbClr val="FF0000"/>
                </a:solidFill>
              </a:rPr>
              <a:t> the Combination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7677F2-E41E-E6F9-9FF9-297304F19CDE}"/>
              </a:ext>
            </a:extLst>
          </p:cNvPr>
          <p:cNvSpPr txBox="1"/>
          <p:nvPr/>
        </p:nvSpPr>
        <p:spPr>
          <a:xfrm>
            <a:off x="1993328" y="1385469"/>
            <a:ext cx="42418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seal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0.58 (</a:t>
            </a:r>
            <a:r>
              <a:rPr lang="it-IT" sz="1600" dirty="0" err="1"/>
              <a:t>worst</a:t>
            </a:r>
            <a:r>
              <a:rPr lang="it-IT" sz="1600" dirty="0"/>
              <a:t> class </a:t>
            </a:r>
            <a:r>
              <a:rPr lang="it-IT" sz="1600" dirty="0" err="1"/>
              <a:t>was</a:t>
            </a:r>
            <a:r>
              <a:rPr lang="it-IT" sz="1600" dirty="0"/>
              <a:t> 0.55)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0.44 (</a:t>
            </a:r>
            <a:r>
              <a:rPr lang="it-IT" sz="1600" dirty="0" err="1"/>
              <a:t>was</a:t>
            </a:r>
            <a:r>
              <a:rPr lang="it-IT" sz="1600" dirty="0"/>
              <a:t> 0.47)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Still </a:t>
            </a:r>
            <a:r>
              <a:rPr lang="it-IT" sz="1600" b="1" dirty="0" err="1"/>
              <a:t>struggling</a:t>
            </a:r>
            <a:r>
              <a:rPr lang="it-IT" sz="1600" dirty="0"/>
              <a:t> because of the high </a:t>
            </a:r>
            <a:r>
              <a:rPr lang="it-IT" sz="1600" dirty="0" err="1"/>
              <a:t>similarity</a:t>
            </a:r>
            <a:r>
              <a:rPr lang="it-IT" sz="1600" dirty="0"/>
              <a:t> with </a:t>
            </a:r>
            <a:r>
              <a:rPr lang="it-IT" sz="1600" dirty="0" err="1"/>
              <a:t>other</a:t>
            </a:r>
            <a:r>
              <a:rPr lang="it-IT" sz="1600" dirty="0"/>
              <a:t> classes like </a:t>
            </a:r>
            <a:r>
              <a:rPr lang="it-IT" sz="1600" i="1" dirty="0" err="1"/>
              <a:t>sea_lion</a:t>
            </a:r>
            <a:endParaRPr lang="it-IT" sz="1600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But </a:t>
            </a:r>
            <a:r>
              <a:rPr lang="it-IT" sz="1600" b="1" dirty="0" err="1"/>
              <a:t>better</a:t>
            </a:r>
            <a:r>
              <a:rPr lang="it-IT" sz="1600" b="1" dirty="0"/>
              <a:t> performance </a:t>
            </a:r>
            <a:r>
              <a:rPr lang="it-IT" sz="1600" dirty="0" err="1"/>
              <a:t>than</a:t>
            </a:r>
            <a:r>
              <a:rPr lang="it-IT" sz="1600" dirty="0"/>
              <a:t> </a:t>
            </a:r>
            <a:r>
              <a:rPr lang="it-IT" sz="1600" dirty="0" err="1"/>
              <a:t>before</a:t>
            </a:r>
            <a:endParaRPr lang="it-IT" sz="16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895C254-7B58-2F33-CA02-AEE1D4D6EEC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DE9D05E-295C-0FFA-35FF-AFD2FF0DD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796" y="1056177"/>
            <a:ext cx="4394272" cy="57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854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0D0A1-BC85-8164-8467-F3F51E20C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E1803D8-BA57-B867-3751-1D9156C35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64A1239-A8E3-1D4D-1654-C54C5DA43CEA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Relevance</a:t>
            </a:r>
            <a:r>
              <a:rPr lang="it-IT" sz="8800" b="1" dirty="0">
                <a:solidFill>
                  <a:schemeClr val="bg1"/>
                </a:solidFill>
              </a:rPr>
              <a:t> Feedback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1FF64-0F12-0E40-0C2A-5271CD0DA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B1D8E22-40C3-B9E3-3415-6DB96BD3461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F9E64CC-C757-89C4-BAB8-34EE2E4E4DE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A4D31CE-9AF4-A4B5-427A-15C18A39BF3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9887076-88D8-80E1-3132-019377385FD1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Relevance</a:t>
            </a:r>
            <a:r>
              <a:rPr lang="it-IT" sz="4800" b="1" dirty="0">
                <a:solidFill>
                  <a:srgbClr val="FF0000"/>
                </a:solidFill>
              </a:rPr>
              <a:t> Feedback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85C728A-A9E8-B6D9-4E0B-89BC23D94CF1}"/>
              </a:ext>
            </a:extLst>
          </p:cNvPr>
          <p:cNvSpPr txBox="1"/>
          <p:nvPr/>
        </p:nvSpPr>
        <p:spPr>
          <a:xfrm>
            <a:off x="1993327" y="1264170"/>
            <a:ext cx="829134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/>
              <a:t>Relevance</a:t>
            </a:r>
            <a:r>
              <a:rPr lang="it-IT" sz="1600" b="1" dirty="0"/>
              <a:t> feedback </a:t>
            </a:r>
            <a:r>
              <a:rPr lang="it-IT" sz="1600" dirty="0"/>
              <a:t>to </a:t>
            </a:r>
            <a:r>
              <a:rPr lang="it-IT" sz="1600" dirty="0" err="1"/>
              <a:t>improve</a:t>
            </a:r>
            <a:r>
              <a:rPr lang="it-IT" sz="1600" dirty="0"/>
              <a:t> the performance of the </a:t>
            </a:r>
            <a:r>
              <a:rPr lang="it-IT" sz="1600" dirty="0" err="1"/>
              <a:t>worst</a:t>
            </a:r>
            <a:r>
              <a:rPr lang="it-IT" sz="1600" dirty="0"/>
              <a:t>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Returning</a:t>
            </a:r>
            <a:r>
              <a:rPr lang="it-IT" sz="1600" dirty="0"/>
              <a:t> 10 images from the class «</a:t>
            </a:r>
            <a:r>
              <a:rPr lang="it-IT" sz="1600" i="1" dirty="0" err="1"/>
              <a:t>sea_lion</a:t>
            </a:r>
            <a:r>
              <a:rPr lang="it-IT" sz="1600" dirty="0"/>
              <a:t>»: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Only</a:t>
            </a:r>
            <a:r>
              <a:rPr lang="it-IT" sz="1600" dirty="0"/>
              <a:t> 4 of </a:t>
            </a:r>
            <a:r>
              <a:rPr lang="it-IT" sz="1600" dirty="0" err="1"/>
              <a:t>them</a:t>
            </a:r>
            <a:r>
              <a:rPr lang="it-IT" sz="1600" dirty="0"/>
              <a:t> are from the </a:t>
            </a:r>
            <a:r>
              <a:rPr lang="it-IT" sz="1600" dirty="0" err="1"/>
              <a:t>correct</a:t>
            </a:r>
            <a:r>
              <a:rPr lang="it-IT" sz="1600" dirty="0"/>
              <a:t>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Manually</a:t>
            </a:r>
            <a:r>
              <a:rPr lang="it-IT" sz="1600" dirty="0"/>
              <a:t> flag </a:t>
            </a:r>
            <a:r>
              <a:rPr lang="it-IT" sz="1600" dirty="0" err="1"/>
              <a:t>each</a:t>
            </a:r>
            <a:r>
              <a:rPr lang="it-IT" sz="1600" dirty="0"/>
              <a:t> </a:t>
            </a:r>
            <a:r>
              <a:rPr lang="it-IT" sz="1600" b="1" dirty="0" err="1"/>
              <a:t>relevant</a:t>
            </a:r>
            <a:r>
              <a:rPr lang="it-IT" sz="1600" dirty="0"/>
              <a:t> (0, 1, 4, 9) and </a:t>
            </a:r>
            <a:r>
              <a:rPr lang="it-IT" sz="1600" b="1" dirty="0" err="1"/>
              <a:t>irrelavant</a:t>
            </a:r>
            <a:r>
              <a:rPr lang="it-IT" sz="1600" dirty="0"/>
              <a:t> (2, 3, 5, 6, 7, 8)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Use the </a:t>
            </a:r>
            <a:r>
              <a:rPr lang="it-IT" sz="1600" b="1" dirty="0"/>
              <a:t>Rocchio </a:t>
            </a:r>
            <a:r>
              <a:rPr lang="it-IT" sz="1600" b="1" dirty="0" err="1"/>
              <a:t>Algorithm</a:t>
            </a:r>
            <a:r>
              <a:rPr lang="it-IT" sz="1600" b="1" dirty="0"/>
              <a:t> </a:t>
            </a:r>
            <a:r>
              <a:rPr lang="it-IT" sz="1600" dirty="0"/>
              <a:t>to </a:t>
            </a:r>
            <a:r>
              <a:rPr lang="it-IT" sz="1600" dirty="0" err="1"/>
              <a:t>calculate</a:t>
            </a:r>
            <a:r>
              <a:rPr lang="it-IT" sz="1600" dirty="0"/>
              <a:t> the new query: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Query = alpha * </a:t>
            </a:r>
            <a:r>
              <a:rPr lang="it-IT" sz="1600" dirty="0" err="1"/>
              <a:t>original_query</a:t>
            </a:r>
            <a:r>
              <a:rPr lang="it-IT" sz="1600" dirty="0"/>
              <a:t> + beta * </a:t>
            </a:r>
            <a:r>
              <a:rPr lang="it-IT" sz="1600" dirty="0" err="1"/>
              <a:t>relevant_mean</a:t>
            </a:r>
            <a:r>
              <a:rPr lang="it-IT" sz="1600" dirty="0"/>
              <a:t> – gamma * </a:t>
            </a:r>
            <a:r>
              <a:rPr lang="it-IT" sz="1600" dirty="0" err="1"/>
              <a:t>irrelevant_mean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with alpha=1, beta=0.75, gamma=0.15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The new query </a:t>
            </a:r>
            <a:r>
              <a:rPr lang="it-IT" sz="1600" dirty="0" err="1"/>
              <a:t>returns</a:t>
            </a:r>
            <a:r>
              <a:rPr lang="it-IT" sz="1600" dirty="0"/>
              <a:t> all </a:t>
            </a:r>
            <a:r>
              <a:rPr lang="it-IT" sz="1600" dirty="0" err="1"/>
              <a:t>correct</a:t>
            </a:r>
            <a:r>
              <a:rPr lang="it-IT" sz="1600" dirty="0"/>
              <a:t> images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44925A3-000D-9471-26A5-2595AA1CB1E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265CE83-36F7-CD11-F950-E9A64E8B6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1715" y="1967043"/>
            <a:ext cx="11534567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444A2E2E-4EDB-096E-32C3-F269FEC06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8716" y="5309641"/>
            <a:ext cx="11534567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933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F0F9F-4B80-AA46-9422-BA52436E7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8FB0EDD-9874-6D0E-89F5-AA41F872EE3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4315140-1779-7BB0-F959-1BA47A52CB8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B59C720-6A46-6A35-0D32-844B1C7BEF2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C49F765-ADD4-C06B-6EDF-42135BA4BDC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B853A9B-DE78-61D1-9556-C32BEDBA4636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Dataset </a:t>
            </a:r>
            <a:r>
              <a:rPr lang="it-IT" sz="4800" b="1" dirty="0" err="1">
                <a:solidFill>
                  <a:srgbClr val="FF0000"/>
                </a:solidFill>
              </a:rPr>
              <a:t>Description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7BFDC50-C0EC-E81F-BFB5-6BEC4DC11814}"/>
              </a:ext>
            </a:extLst>
          </p:cNvPr>
          <p:cNvSpPr txBox="1"/>
          <p:nvPr/>
        </p:nvSpPr>
        <p:spPr>
          <a:xfrm>
            <a:off x="1993328" y="1124511"/>
            <a:ext cx="9375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Mammals</a:t>
            </a:r>
            <a:r>
              <a:rPr lang="it-IT" b="1" dirty="0"/>
              <a:t> dataset </a:t>
            </a:r>
            <a:r>
              <a:rPr lang="it-IT" sz="1200" dirty="0"/>
              <a:t>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45 </a:t>
            </a:r>
            <a:r>
              <a:rPr lang="it-IT" b="1" dirty="0" err="1"/>
              <a:t>Categories</a:t>
            </a:r>
            <a:r>
              <a:rPr lang="it-IT" dirty="0"/>
              <a:t>, 13751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60-20-20 Train/Val/Test split, 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specific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Index-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dictionaries</a:t>
            </a:r>
            <a:r>
              <a:rPr lang="it-IT" dirty="0"/>
              <a:t> </a:t>
            </a:r>
            <a:r>
              <a:rPr lang="it-IT" dirty="0" err="1"/>
              <a:t>saved</a:t>
            </a:r>
            <a:r>
              <a:rPr lang="it-IT" dirty="0"/>
              <a:t> for </a:t>
            </a:r>
            <a:r>
              <a:rPr lang="it-IT" dirty="0" err="1"/>
              <a:t>later</a:t>
            </a:r>
            <a:r>
              <a:rPr lang="it-IT" dirty="0"/>
              <a:t> use</a:t>
            </a:r>
          </a:p>
        </p:txBody>
      </p:sp>
      <p:pic>
        <p:nvPicPr>
          <p:cNvPr id="6" name="Immagine 5" descr="Immagine che contiene mammifero, scoiattolo, aria aperta, roditore&#10;&#10;Descrizione generata automaticamente">
            <a:extLst>
              <a:ext uri="{FF2B5EF4-FFF2-40B4-BE49-F238E27FC236}">
                <a16:creationId xmlns:a16="http://schemas.microsoft.com/office/drawing/2014/main" id="{10EEC8C4-409E-8E50-F80A-A564AA5E9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35" y="2525581"/>
            <a:ext cx="2384816" cy="2384816"/>
          </a:xfrm>
          <a:prstGeom prst="rect">
            <a:avLst/>
          </a:prstGeom>
        </p:spPr>
      </p:pic>
      <p:pic>
        <p:nvPicPr>
          <p:cNvPr id="12" name="Immagine 11" descr="Immagine che contiene mammifero, orso, aria aperta, acqua&#10;&#10;Descrizione generata automaticamente">
            <a:extLst>
              <a:ext uri="{FF2B5EF4-FFF2-40B4-BE49-F238E27FC236}">
                <a16:creationId xmlns:a16="http://schemas.microsoft.com/office/drawing/2014/main" id="{CEA3AF3B-BD79-C62A-ED89-BBEADB2A7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187" y="3855720"/>
            <a:ext cx="2438400" cy="2438400"/>
          </a:xfrm>
          <a:prstGeom prst="rect">
            <a:avLst/>
          </a:prstGeom>
        </p:spPr>
      </p:pic>
      <p:pic>
        <p:nvPicPr>
          <p:cNvPr id="18" name="Immagine 17" descr="Immagine che contiene mammifero, Camelide, cammello, Dromedario&#10;&#10;Descrizione generata automaticamente">
            <a:extLst>
              <a:ext uri="{FF2B5EF4-FFF2-40B4-BE49-F238E27FC236}">
                <a16:creationId xmlns:a16="http://schemas.microsoft.com/office/drawing/2014/main" id="{C8CF3D04-A639-BC6B-06B5-C0624D801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23" y="2457279"/>
            <a:ext cx="2438400" cy="2438400"/>
          </a:xfrm>
          <a:prstGeom prst="rect">
            <a:avLst/>
          </a:prstGeom>
        </p:spPr>
      </p:pic>
      <p:pic>
        <p:nvPicPr>
          <p:cNvPr id="20" name="Immagine 19" descr="Immagine che contiene mammifero, lama, aria aperta, alpaca&#10;&#10;Descrizione generata automaticamente">
            <a:extLst>
              <a:ext uri="{FF2B5EF4-FFF2-40B4-BE49-F238E27FC236}">
                <a16:creationId xmlns:a16="http://schemas.microsoft.com/office/drawing/2014/main" id="{38B97216-0647-C27C-2E4C-69F0C9514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459" y="3855720"/>
            <a:ext cx="2438400" cy="24384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374183B-7A4D-47D4-5BE9-882BFF298D32}"/>
              </a:ext>
            </a:extLst>
          </p:cNvPr>
          <p:cNvSpPr txBox="1"/>
          <p:nvPr/>
        </p:nvSpPr>
        <p:spPr>
          <a:xfrm>
            <a:off x="708176" y="6548845"/>
            <a:ext cx="7924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u="sng" dirty="0"/>
              <a:t>[1] </a:t>
            </a:r>
            <a:r>
              <a:rPr lang="it-IT" sz="1400" u="sng" dirty="0">
                <a:hlinkClick r:id="rId6"/>
              </a:rPr>
              <a:t>https://www.kaggle.com/datasets/asaniczka/mammals-image-classification-dataset-45-animals</a:t>
            </a:r>
            <a:endParaRPr lang="it-IT" sz="1400" u="sng" dirty="0"/>
          </a:p>
        </p:txBody>
      </p:sp>
    </p:spTree>
    <p:extLst>
      <p:ext uri="{BB962C8B-B14F-4D97-AF65-F5344CB8AC3E}">
        <p14:creationId xmlns:p14="http://schemas.microsoft.com/office/powerpoint/2010/main" val="421091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12B06-E5A2-6C66-DEA3-60E5CD6BD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838EEAA-A246-BF89-A464-2AEA3C776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38EAC3D-8255-EC78-2FFD-902FDCA1E433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Thanks for </a:t>
            </a:r>
            <a:r>
              <a:rPr lang="it-IT" sz="8800" b="1" dirty="0" err="1">
                <a:solidFill>
                  <a:schemeClr val="bg1"/>
                </a:solidFill>
              </a:rPr>
              <a:t>your</a:t>
            </a:r>
            <a:r>
              <a:rPr lang="it-IT" sz="8800" b="1" dirty="0">
                <a:solidFill>
                  <a:schemeClr val="bg1"/>
                </a:solidFill>
              </a:rPr>
              <a:t> </a:t>
            </a:r>
            <a:r>
              <a:rPr lang="it-IT" sz="8800" b="1" dirty="0" err="1">
                <a:solidFill>
                  <a:schemeClr val="bg1"/>
                </a:solidFill>
              </a:rPr>
              <a:t>attention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645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02331-C705-A39A-F416-6D1A056D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959823C-5B08-AD26-7612-4D66CF3D9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E20ED8-9DD6-F619-4139-D58091ABE442}"/>
              </a:ext>
            </a:extLst>
          </p:cNvPr>
          <p:cNvSpPr txBox="1"/>
          <p:nvPr/>
        </p:nvSpPr>
        <p:spPr>
          <a:xfrm>
            <a:off x="2526112" y="1380580"/>
            <a:ext cx="89505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Pre-Trained</a:t>
            </a:r>
            <a:r>
              <a:rPr lang="it-IT" sz="8800" b="1" dirty="0">
                <a:solidFill>
                  <a:schemeClr val="bg1"/>
                </a:solidFill>
              </a:rPr>
              <a:t> CNN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4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8A7B4-9054-3A37-8BE7-D4FB79F97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61C94F2-C3CC-8657-45F6-302EC0DD2FE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69887C3-9B81-D8CC-9AC4-D0E4605FF241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5566E4-DA7F-940C-6D1F-424434FBC44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6278820-3604-EBA9-DE49-BFC92D5EA98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8D43CFB-70DD-EE8D-10CC-E1D1D65B55FA}"/>
              </a:ext>
            </a:extLst>
          </p:cNvPr>
          <p:cNvSpPr txBox="1"/>
          <p:nvPr/>
        </p:nvSpPr>
        <p:spPr>
          <a:xfrm>
            <a:off x="1993328" y="1124511"/>
            <a:ext cx="9375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Features </a:t>
            </a:r>
            <a:r>
              <a:rPr lang="it-IT" b="1" dirty="0" err="1"/>
              <a:t>extraction</a:t>
            </a:r>
            <a:r>
              <a:rPr lang="it-IT" dirty="0"/>
              <a:t> with MobileNetV2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Train features to build the </a:t>
            </a:r>
            <a:r>
              <a:rPr lang="it-IT" b="1" dirty="0"/>
              <a:t>KD-Tree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Example</a:t>
            </a:r>
            <a:r>
              <a:rPr lang="it-IT" dirty="0"/>
              <a:t> query with k=5: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4CE225-ABEE-9764-CE28-D85B5992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988" y="2123986"/>
            <a:ext cx="8666901" cy="442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1E1BAE6-BFB2-AB73-C945-00AACD79E72F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140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502F2-07B5-8360-DFAB-30B7AAC99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1A86BFC-E403-867E-05E0-D8CF14E88C2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AEFA639-7273-53E6-18E9-0988A7A3BC76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B6F2021-F925-987E-4427-57D673D05542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B514DFE-3D9B-56E3-4C34-8EE519BAE09B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414F42-BA7F-FBBC-A4BF-907BBE566E7A}"/>
              </a:ext>
            </a:extLst>
          </p:cNvPr>
          <p:cNvSpPr txBox="1"/>
          <p:nvPr/>
        </p:nvSpPr>
        <p:spPr>
          <a:xfrm>
            <a:off x="1993328" y="1124511"/>
            <a:ext cx="93757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evaluated</a:t>
            </a:r>
            <a:r>
              <a:rPr lang="it-IT" dirty="0"/>
              <a:t> with k=3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86,20%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ANMRR (</a:t>
            </a:r>
            <a:r>
              <a:rPr lang="it-IT" b="1" dirty="0" err="1"/>
              <a:t>Average</a:t>
            </a:r>
            <a:r>
              <a:rPr lang="it-IT" b="1" dirty="0"/>
              <a:t> </a:t>
            </a:r>
            <a:r>
              <a:rPr lang="it-IT" b="1" dirty="0" err="1"/>
              <a:t>Normalized</a:t>
            </a:r>
            <a:r>
              <a:rPr lang="it-IT" b="1" dirty="0"/>
              <a:t> </a:t>
            </a:r>
            <a:r>
              <a:rPr lang="it-IT" b="1" dirty="0" err="1"/>
              <a:t>Modified</a:t>
            </a:r>
            <a:r>
              <a:rPr lang="it-IT" b="1" dirty="0"/>
              <a:t> </a:t>
            </a:r>
            <a:r>
              <a:rPr lang="it-IT" b="1" dirty="0" err="1"/>
              <a:t>Retrieval</a:t>
            </a:r>
            <a:r>
              <a:rPr lang="it-IT" b="1" dirty="0"/>
              <a:t> Rank)</a:t>
            </a:r>
            <a:r>
              <a:rPr lang="it-IT" dirty="0"/>
              <a:t>: 0.39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Dataframe</a:t>
            </a:r>
            <a:r>
              <a:rPr lang="it-IT" dirty="0"/>
              <a:t> created to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nagivate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report’s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F1-Score: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E5B1DC79-6F7B-3F69-AE47-59A4389BD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234999"/>
              </p:ext>
            </p:extLst>
          </p:nvPr>
        </p:nvGraphicFramePr>
        <p:xfrm>
          <a:off x="1577001" y="3620701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96BFAD53-50E8-91D9-1C79-27C75C603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476309"/>
              </p:ext>
            </p:extLst>
          </p:nvPr>
        </p:nvGraphicFramePr>
        <p:xfrm>
          <a:off x="6616103" y="3620700"/>
          <a:ext cx="391712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403DE2EF-CA08-D04B-8CCF-71185609837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41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32E2D-23DD-4D93-97A1-624207040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43F952B-E9DE-A867-EE68-45C2C4532E6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8988BAF-8FC0-740F-3B97-4F84E94F6CA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CADCB64-E290-FF85-CE1C-4669F40A6FA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0251E2D-58FA-ABC0-84D4-4FA0EC577653}"/>
              </a:ext>
            </a:extLst>
          </p:cNvPr>
          <p:cNvSpPr txBox="1"/>
          <p:nvPr/>
        </p:nvSpPr>
        <p:spPr>
          <a:xfrm>
            <a:off x="1648708" y="187854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A0651F7-09E0-17C3-28EB-0F0BC17D0E68}"/>
              </a:ext>
            </a:extLst>
          </p:cNvPr>
          <p:cNvSpPr txBox="1"/>
          <p:nvPr/>
        </p:nvSpPr>
        <p:spPr>
          <a:xfrm>
            <a:off x="979794" y="1353886"/>
            <a:ext cx="51162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seal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0.55 (overall </a:t>
            </a:r>
            <a:r>
              <a:rPr lang="it-IT" sz="1600" dirty="0" err="1"/>
              <a:t>accuracy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0.47 (</a:t>
            </a:r>
            <a:r>
              <a:rPr lang="it-IT" sz="1600" dirty="0" err="1"/>
              <a:t>was</a:t>
            </a:r>
            <a:r>
              <a:rPr lang="it-IT" sz="1600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Often</a:t>
            </a:r>
            <a:r>
              <a:rPr lang="it-IT" sz="1600" dirty="0"/>
              <a:t> </a:t>
            </a:r>
            <a:r>
              <a:rPr lang="it-IT" sz="1600" dirty="0" err="1"/>
              <a:t>confused</a:t>
            </a:r>
            <a:r>
              <a:rPr lang="it-IT" sz="1600" dirty="0"/>
              <a:t> with </a:t>
            </a:r>
            <a:r>
              <a:rPr lang="it-IT" sz="1600" dirty="0" err="1"/>
              <a:t>similar</a:t>
            </a:r>
            <a:r>
              <a:rPr lang="it-IT" sz="1600" dirty="0"/>
              <a:t> </a:t>
            </a:r>
            <a:r>
              <a:rPr lang="it-IT" sz="1600" dirty="0" err="1"/>
              <a:t>animals</a:t>
            </a:r>
            <a:r>
              <a:rPr lang="it-IT" sz="1600" dirty="0"/>
              <a:t> like: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Walrus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Mantee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Sea </a:t>
            </a:r>
            <a:r>
              <a:rPr lang="it-IT" sz="1600" dirty="0" err="1"/>
              <a:t>lion</a:t>
            </a:r>
            <a:endParaRPr lang="it-IT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A48043-9E35-5806-DDF7-B3C7C263C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27" y="886408"/>
            <a:ext cx="4470067" cy="581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EFF0DEE-440B-06E9-2629-21C35C4AC8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79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662AC-79CF-6A7E-DB68-E421A05A1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FAF496E-A99C-624E-5C25-97FFD1161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D24CE2-BDEF-B18A-B05A-FE9DBA0D3F9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Siamese Network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821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3BC7E-B9AD-E312-32AA-49253B42E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A0C67AE-2DBD-3431-F9F2-83E897AF85C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16C434B-8824-8FE4-69CC-CB53EFCD8B15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6755E97-2C92-F3FE-7275-55F9CEF4E46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021BDE9-8383-B2D9-5746-34A76824176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33A0745-447A-2CB5-A516-C0098CF9955C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Siamese Network </a:t>
            </a:r>
            <a:r>
              <a:rPr lang="it-IT" dirty="0" err="1"/>
              <a:t>requires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Encoder model </a:t>
            </a:r>
            <a:r>
              <a:rPr lang="it-IT" dirty="0"/>
              <a:t>(CNN </a:t>
            </a:r>
            <a:r>
              <a:rPr lang="it-IT" dirty="0" err="1"/>
              <a:t>shared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images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extracts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embedding</a:t>
            </a:r>
            <a:r>
              <a:rPr lang="it-IT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b="1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evaluates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on: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Anchor</a:t>
            </a:r>
            <a:r>
              <a:rPr lang="it-IT" dirty="0"/>
              <a:t> (</a:t>
            </a:r>
            <a:r>
              <a:rPr lang="it-IT" dirty="0" err="1"/>
              <a:t>reference</a:t>
            </a:r>
            <a:r>
              <a:rPr lang="it-IT" dirty="0"/>
              <a:t> image)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Positive</a:t>
            </a:r>
            <a:r>
              <a:rPr lang="it-IT" dirty="0"/>
              <a:t> (image from the </a:t>
            </a:r>
            <a:r>
              <a:rPr lang="it-IT" dirty="0" err="1"/>
              <a:t>same</a:t>
            </a:r>
            <a:r>
              <a:rPr lang="it-IT" dirty="0"/>
              <a:t> class </a:t>
            </a:r>
            <a:r>
              <a:rPr lang="it-IT" dirty="0" err="1"/>
              <a:t>as</a:t>
            </a:r>
            <a:r>
              <a:rPr lang="it-IT" dirty="0"/>
              <a:t> the anchor)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Negative</a:t>
            </a:r>
            <a:r>
              <a:rPr lang="it-IT" dirty="0"/>
              <a:t> (image from a </a:t>
            </a:r>
            <a:r>
              <a:rPr lang="it-IT" dirty="0" err="1"/>
              <a:t>different</a:t>
            </a:r>
            <a:r>
              <a:rPr lang="it-IT" dirty="0"/>
              <a:t> class)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59F860A-230D-85A8-0F21-CB7A6905D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683" y="6014997"/>
            <a:ext cx="4800263" cy="502835"/>
          </a:xfrm>
          <a:prstGeom prst="rect">
            <a:avLst/>
          </a:prstGeom>
        </p:spPr>
      </p:pic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84FCB850-775E-6503-84A6-F87518143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753619"/>
              </p:ext>
            </p:extLst>
          </p:nvPr>
        </p:nvGraphicFramePr>
        <p:xfrm>
          <a:off x="1998116" y="1883059"/>
          <a:ext cx="5398517" cy="243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73540">
                  <a:extLst>
                    <a:ext uri="{9D8B030D-6E8A-4147-A177-3AD203B41FA5}">
                      <a16:colId xmlns:a16="http://schemas.microsoft.com/office/drawing/2014/main" val="2364060361"/>
                    </a:ext>
                  </a:extLst>
                </a:gridCol>
                <a:gridCol w="1356043">
                  <a:extLst>
                    <a:ext uri="{9D8B030D-6E8A-4147-A177-3AD203B41FA5}">
                      <a16:colId xmlns:a16="http://schemas.microsoft.com/office/drawing/2014/main" val="497502190"/>
                    </a:ext>
                  </a:extLst>
                </a:gridCol>
                <a:gridCol w="868934">
                  <a:extLst>
                    <a:ext uri="{9D8B030D-6E8A-4147-A177-3AD203B41FA5}">
                      <a16:colId xmlns:a16="http://schemas.microsoft.com/office/drawing/2014/main" val="894777827"/>
                    </a:ext>
                  </a:extLst>
                </a:gridCol>
              </a:tblGrid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Layer </a:t>
                      </a:r>
                      <a:r>
                        <a:rPr lang="it-IT" sz="1400" dirty="0" err="1"/>
                        <a:t>Type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710549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1291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3x3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0064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r>
                        <a:rPr lang="it-IT" sz="1400" dirty="0"/>
                        <a:t>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(112, 112, 64)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63510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(56, 56, 128)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73,856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53277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256,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(28, 28, 256)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295,168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08577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Global </a:t>
                      </a:r>
                      <a:r>
                        <a:rPr lang="it-IT" sz="1400" dirty="0" err="1"/>
                        <a:t>Average</a:t>
                      </a:r>
                      <a:r>
                        <a:rPr lang="it-IT" sz="1400" dirty="0"/>
                        <a:t>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779741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Dense, 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32,896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422950"/>
                  </a:ext>
                </a:extLst>
              </a:tr>
            </a:tbl>
          </a:graphicData>
        </a:graphic>
      </p:graphicFrame>
      <p:pic>
        <p:nvPicPr>
          <p:cNvPr id="14" name="Immagine 13">
            <a:extLst>
              <a:ext uri="{FF2B5EF4-FFF2-40B4-BE49-F238E27FC236}">
                <a16:creationId xmlns:a16="http://schemas.microsoft.com/office/drawing/2014/main" id="{948BD6B9-2431-0447-6558-0A6B8B24E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791" y="1883059"/>
            <a:ext cx="2272099" cy="244334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DA645D57-7B4D-0895-3B51-FE58383DB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798" y="1855066"/>
            <a:ext cx="2538085" cy="830997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D488314C-9C3C-3C0D-DAB1-E7767556153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398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50CFC-0487-681D-AD4E-E080F6771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ACA276D-8A81-4469-7291-FA8CD86B38A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FB66EE3-33A0-92A4-AA1A-95B0505E3BD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08C5FFC-B9B8-EC45-F7A6-3929B8250C0A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E12FDA-FB94-9471-E7D6-FCD465688B43}"/>
              </a:ext>
            </a:extLst>
          </p:cNvPr>
          <p:cNvSpPr txBox="1"/>
          <p:nvPr/>
        </p:nvSpPr>
        <p:spPr>
          <a:xfrm>
            <a:off x="1648707" y="309155"/>
            <a:ext cx="10061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Training </a:t>
            </a:r>
            <a:r>
              <a:rPr lang="it-IT" sz="4800" b="1" dirty="0" err="1">
                <a:solidFill>
                  <a:srgbClr val="FF0000"/>
                </a:solidFill>
              </a:rPr>
              <a:t>Results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266DD7C-653D-EEC2-BFA3-4F27983CA0AE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Terrible</a:t>
            </a:r>
            <a:r>
              <a:rPr lang="it-IT" b="1" dirty="0"/>
              <a:t> training </a:t>
            </a:r>
            <a:r>
              <a:rPr lang="it-IT" b="1" dirty="0" err="1"/>
              <a:t>results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Network </a:t>
            </a:r>
            <a:r>
              <a:rPr lang="it-IT" b="1" dirty="0" err="1"/>
              <a:t>too</a:t>
            </a:r>
            <a:r>
              <a:rPr lang="it-IT" b="1" dirty="0"/>
              <a:t> small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Bigger</a:t>
            </a:r>
            <a:r>
              <a:rPr lang="it-IT" dirty="0"/>
              <a:t> network </a:t>
            </a:r>
            <a:r>
              <a:rPr lang="it-IT" dirty="0" err="1"/>
              <a:t>would</a:t>
            </a:r>
            <a:r>
              <a:rPr lang="it-IT" dirty="0"/>
              <a:t> be </a:t>
            </a:r>
            <a:r>
              <a:rPr lang="it-IT" dirty="0" err="1"/>
              <a:t>harder</a:t>
            </a:r>
            <a:r>
              <a:rPr lang="it-IT" dirty="0"/>
              <a:t> and more </a:t>
            </a:r>
            <a:r>
              <a:rPr lang="it-IT" dirty="0" err="1"/>
              <a:t>expensive</a:t>
            </a:r>
            <a:r>
              <a:rPr lang="it-IT" dirty="0"/>
              <a:t> to </a:t>
            </a:r>
            <a:r>
              <a:rPr lang="it-IT" dirty="0" err="1"/>
              <a:t>train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Output features </a:t>
            </a:r>
            <a:r>
              <a:rPr lang="it-IT" dirty="0"/>
              <a:t>of the encoder are </a:t>
            </a:r>
            <a:r>
              <a:rPr lang="it-IT" b="1" dirty="0" err="1"/>
              <a:t>too</a:t>
            </a:r>
            <a:r>
              <a:rPr lang="it-IT" b="1" dirty="0"/>
              <a:t> </a:t>
            </a:r>
            <a:r>
              <a:rPr lang="it-IT" b="1" dirty="0" err="1"/>
              <a:t>few</a:t>
            </a:r>
            <a:r>
              <a:rPr lang="it-IT" b="1" dirty="0"/>
              <a:t> </a:t>
            </a:r>
            <a:r>
              <a:rPr lang="it-IT" dirty="0"/>
              <a:t>(128) for the 45 </a:t>
            </a:r>
            <a:r>
              <a:rPr lang="it-IT" dirty="0" err="1"/>
              <a:t>categories</a:t>
            </a: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555E870-CC92-3CCB-77A8-8CCE9D3E4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906" y="1825889"/>
            <a:ext cx="4770188" cy="299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BFEEA9F8-E1F4-67EE-0B12-714847000DD1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7019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2673</TotalTime>
  <Words>1164</Words>
  <Application>Microsoft Office PowerPoint</Application>
  <PresentationFormat>Widescreen</PresentationFormat>
  <Paragraphs>571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68</cp:revision>
  <dcterms:created xsi:type="dcterms:W3CDTF">2024-12-06T11:55:14Z</dcterms:created>
  <dcterms:modified xsi:type="dcterms:W3CDTF">2025-02-05T21:55:05Z</dcterms:modified>
</cp:coreProperties>
</file>

<file path=docProps/thumbnail.jpeg>
</file>